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23" r:id="rId2"/>
    <p:sldId id="258" r:id="rId3"/>
    <p:sldId id="325" r:id="rId4"/>
    <p:sldId id="272" r:id="rId5"/>
    <p:sldId id="326" r:id="rId6"/>
    <p:sldId id="327" r:id="rId7"/>
    <p:sldId id="273" r:id="rId8"/>
    <p:sldId id="328" r:id="rId9"/>
    <p:sldId id="266" r:id="rId10"/>
    <p:sldId id="329" r:id="rId11"/>
    <p:sldId id="268" r:id="rId12"/>
    <p:sldId id="324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46"/>
    <p:restoredTop sz="61916" autoAdjust="0"/>
  </p:normalViewPr>
  <p:slideViewPr>
    <p:cSldViewPr snapToGrid="0" showGuides="1">
      <p:cViewPr varScale="1">
        <p:scale>
          <a:sx n="50" d="100"/>
          <a:sy n="50" d="100"/>
        </p:scale>
        <p:origin x="2256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Monti" userId="4a74397a-77a0-49e0-879d-2b235db2f1b0" providerId="ADAL" clId="{BE8D96CB-20ED-472E-8987-9BA446547243}"/>
    <pc:docChg chg="custSel modSld">
      <pc:chgData name="Alessandro Monti" userId="4a74397a-77a0-49e0-879d-2b235db2f1b0" providerId="ADAL" clId="{BE8D96CB-20ED-472E-8987-9BA446547243}" dt="2023-11-09T09:43:44.055" v="3" actId="368"/>
      <pc:docMkLst>
        <pc:docMk/>
      </pc:docMkLst>
      <pc:sldChg chg="modNotes">
        <pc:chgData name="Alessandro Monti" userId="4a74397a-77a0-49e0-879d-2b235db2f1b0" providerId="ADAL" clId="{BE8D96CB-20ED-472E-8987-9BA446547243}" dt="2023-11-09T09:43:43.988" v="1" actId="368"/>
        <pc:sldMkLst>
          <pc:docMk/>
          <pc:sldMk cId="2116821279" sldId="327"/>
        </pc:sldMkLst>
      </pc:sldChg>
      <pc:sldChg chg="modNotes">
        <pc:chgData name="Alessandro Monti" userId="4a74397a-77a0-49e0-879d-2b235db2f1b0" providerId="ADAL" clId="{BE8D96CB-20ED-472E-8987-9BA446547243}" dt="2023-11-09T09:43:44.055" v="3" actId="368"/>
        <pc:sldMkLst>
          <pc:docMk/>
          <pc:sldMk cId="2939005733" sldId="3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F962-622C-2040-9AF2-108B3BDD995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F7181-2CBB-A641-B2B8-B24EE1A8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9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alt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436F85-577F-4A92-A47F-D540A2BCC82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079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65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62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8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4" rIns="94213" bIns="47094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406" name="Google Shape;406;p8:notes"/>
          <p:cNvSpPr txBox="1">
            <a:spLocks noGrp="1"/>
          </p:cNvSpPr>
          <p:nvPr>
            <p:ph type="sldNum" idx="12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4" rIns="94213" bIns="47094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da-DK"/>
              <a:pPr algn="r">
                <a:buSzPts val="1400"/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45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48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1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2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84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06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7181-2CBB-A641-B2B8-B24EE1A806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9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0A18B-97D1-65F0-8DA5-CAA2DB8CC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AEC5CA-1FCC-D5E4-1A9F-B7BF8B896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04348D-0B68-0EC5-48A4-569AD471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CB13-5796-AD44-AA40-468B46D48E9E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14AF53-9C2E-1685-DA81-E2B38ECE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9FF4F6-2E02-CC93-CA00-C1A2F37A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0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8FE1C1-3AD8-3F33-C772-90E66D84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F69125-6A09-F8D2-ACF7-E017A3B5B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C197D-C8FF-CF45-488A-7F4A4A0B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48F7-534F-794F-8D9C-9A3FB99D8A92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2D5049-7688-E9F0-27B1-046F7853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3D7350-7963-3CB4-4479-684CB60B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8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2896A44-56BD-EE16-CC41-3104881E53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ED936C-816D-9C76-B55B-2D79AB2D3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ACCFDB-9A01-29FA-A73D-0FB465A6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1979-19FB-4842-B395-0951DB65F8AE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EECB37-FF4C-3986-BAAA-EA307758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634C0A-3BA2-2FAF-F99E-E4D01968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eal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8350" cy="6858000"/>
          </a:xfrm>
          <a:prstGeom prst="rect">
            <a:avLst/>
          </a:prstGeom>
          <a:gradFill flip="none"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4" r="10628" b="7654"/>
          <a:stretch/>
        </p:blipFill>
        <p:spPr>
          <a:xfrm>
            <a:off x="1733575" y="-6016"/>
            <a:ext cx="10465859" cy="6858000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0329111" y="-385200"/>
            <a:ext cx="814976" cy="176797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F595076C-D7DF-438D-8F3B-019473C5CBB5}" type="datetime1">
              <a:rPr lang="en-GB" smtClean="0"/>
              <a:t>08/11/2023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236495" y="-385200"/>
            <a:ext cx="6981162" cy="176797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11255542" y="-385200"/>
            <a:ext cx="381759" cy="176797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091A926C-488A-4E3E-9C21-57CAA120E1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itel 2"/>
          <p:cNvSpPr>
            <a:spLocks noGrp="1"/>
          </p:cNvSpPr>
          <p:nvPr>
            <p:ph type="ctrTitle" hasCustomPrompt="1"/>
          </p:nvPr>
        </p:nvSpPr>
        <p:spPr>
          <a:xfrm>
            <a:off x="0" y="691815"/>
            <a:ext cx="5959476" cy="5474035"/>
          </a:xfrm>
          <a:blipFill>
            <a:blip r:embed="rId3"/>
            <a:stretch>
              <a:fillRect/>
            </a:stretch>
          </a:blipFill>
        </p:spPr>
        <p:txBody>
          <a:bodyPr lIns="540000" tIns="468000" rIns="360000" bIns="3384000" anchor="b" anchorCtr="0">
            <a:noAutofit/>
          </a:bodyPr>
          <a:lstStyle>
            <a:lvl1pPr algn="l">
              <a:lnSpc>
                <a:spcPct val="9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master</a:t>
            </a:r>
          </a:p>
        </p:txBody>
      </p:sp>
      <p:sp>
        <p:nvSpPr>
          <p:cNvPr id="37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588964" y="3007285"/>
            <a:ext cx="4946648" cy="726435"/>
          </a:xfrm>
        </p:spPr>
        <p:txBody>
          <a:bodyPr rIns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38" name="Pladsholder til tekst 14"/>
          <p:cNvSpPr>
            <a:spLocks noGrp="1"/>
          </p:cNvSpPr>
          <p:nvPr>
            <p:ph type="body" sz="quarter" idx="13" hasCustomPrompt="1"/>
          </p:nvPr>
        </p:nvSpPr>
        <p:spPr>
          <a:xfrm>
            <a:off x="588963" y="4053600"/>
            <a:ext cx="4946649" cy="899766"/>
          </a:xfrm>
        </p:spPr>
        <p:txBody>
          <a:bodyPr r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GB" dirty="0"/>
              <a:t>Name of speaker, UCPH unit, place and date</a:t>
            </a:r>
          </a:p>
        </p:txBody>
      </p:sp>
      <p:sp>
        <p:nvSpPr>
          <p:cNvPr id="12" name="Titel 1"/>
          <p:cNvSpPr>
            <a:spLocks noGrp="1"/>
          </p:cNvSpPr>
          <p:nvPr>
            <p:ph type="body" sz="quarter" idx="14" hasCustomPrompt="1"/>
          </p:nvPr>
        </p:nvSpPr>
        <p:spPr>
          <a:xfrm>
            <a:off x="587375" y="1020200"/>
            <a:ext cx="4946649" cy="1345417"/>
          </a:xfrm>
        </p:spPr>
        <p:txBody>
          <a:bodyPr r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614263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 segl stor ">
  <p:cSld name="Titel segl stor 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/>
          <p:nvPr/>
        </p:nvSpPr>
        <p:spPr>
          <a:xfrm>
            <a:off x="0" y="0"/>
            <a:ext cx="12198350" cy="6858000"/>
          </a:xfrm>
          <a:prstGeom prst="rect">
            <a:avLst/>
          </a:prstGeom>
          <a:gradFill>
            <a:gsLst>
              <a:gs pos="0">
                <a:srgbClr val="DDDDDD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10"/>
          <p:cNvPicPr preferRelativeResize="0"/>
          <p:nvPr/>
        </p:nvPicPr>
        <p:blipFill rotWithShape="1">
          <a:blip r:embed="rId2">
            <a:alphaModFix/>
          </a:blip>
          <a:srcRect t="-1534" r="10626" b="7654"/>
          <a:stretch/>
        </p:blipFill>
        <p:spPr>
          <a:xfrm>
            <a:off x="1733575" y="-6016"/>
            <a:ext cx="1046585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0"/>
          <p:cNvSpPr txBox="1">
            <a:spLocks noGrp="1"/>
          </p:cNvSpPr>
          <p:nvPr>
            <p:ph type="ctrTitle"/>
          </p:nvPr>
        </p:nvSpPr>
        <p:spPr>
          <a:xfrm>
            <a:off x="0" y="691815"/>
            <a:ext cx="5959476" cy="54740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540000" tIns="468000" rIns="360000" bIns="3384000" anchor="b" anchorCtr="0">
            <a:noAutofit/>
          </a:bodyPr>
          <a:lstStyle>
            <a:lvl1pPr lvl="0" algn="l">
              <a:lnSpc>
                <a:spcPct val="9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587375" y="1020200"/>
            <a:ext cx="4946649" cy="134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ubTitle" idx="2"/>
          </p:nvPr>
        </p:nvSpPr>
        <p:spPr>
          <a:xfrm>
            <a:off x="588964" y="3007285"/>
            <a:ext cx="4946648" cy="726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3"/>
          </p:nvPr>
        </p:nvSpPr>
        <p:spPr>
          <a:xfrm>
            <a:off x="588963" y="4053600"/>
            <a:ext cx="4946649" cy="89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36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CA2C44-8389-79FF-A25A-31C68F83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45991F-D119-E1C7-E32E-475876758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5C9665-4C01-5D12-DCAC-24E64BCB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AEA2-DA46-3B46-A74A-C9BD4BB0F138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05621D-5408-8790-B0F1-BD1E4356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1A576E-22E8-AADC-6428-BCF1ACAE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2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85197D-9272-61B6-8C0D-5B799B2A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35740F-FAA5-734A-0005-C448157C2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BAA150-CB71-3FDF-1D7E-C7230926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0593-D887-924C-A70C-B882AFAC9DF4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ED3CB2-4E8E-28C2-CA2E-41D7CA2D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B30221-049C-C202-8149-B8875021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CAED99-A7EF-1339-5595-49C21DE2A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CB331-F956-97AC-85F8-8F950D88C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16FB61-1F86-1A26-F5D4-A7E5FE7C9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FE2A2C-91E2-B16E-A93F-B27A81F33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C5AA-B658-0346-90A7-F81D0A44D180}" type="datetime1">
              <a:rPr lang="it-IT" smtClean="0"/>
              <a:t>08/11/2023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868721-D905-3E12-CB67-48F97886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244D1D-2F2D-4DB2-27DB-E9E99B38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D34412-C56E-FD99-5D98-1B34D9F9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9A05AB-11F0-104D-051D-419C98FB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BAF880-1C29-C252-376D-57BD27F03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E7EAD3-0C93-44AA-4474-1F7F721FA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611BD9-D094-DF2B-0D41-A95CB5C98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858C768-5CA5-25BC-4B39-74FDBF034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C578-0CC6-1348-81DD-D59D9E1D60CC}" type="datetime1">
              <a:rPr lang="it-IT" smtClean="0"/>
              <a:t>08/11/2023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807D2B9-6568-4BA3-29E2-38AB67AD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C52DF37-3991-2ED9-3152-2A380EB2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1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E8634-259C-25A2-E3FD-EBC2582C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C8FE770-CEC3-1AA5-C415-DEC7D3B7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A9FC-9EC7-494A-9838-A36D1EE2D2B8}" type="datetime1">
              <a:rPr lang="it-IT" smtClean="0"/>
              <a:t>08/11/2023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2B7A27-9550-535D-32BC-14C1FA95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A8A57B-0099-7FDE-683A-80CA185B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9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838A79B-9EA3-3761-2D71-329346F74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9BF1-E201-DD4C-8B43-B3AD7331B0F5}" type="datetime1">
              <a:rPr lang="it-IT" smtClean="0"/>
              <a:t>08/11/2023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724A271-146E-3F03-B022-A09DFCAF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89C70D-9807-FE98-2AF3-1FDFEA34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8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5068BA-64B2-1403-708D-7876AF0F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50A70C-4BCD-E47C-A256-70C32A96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375D95-1C50-2167-D0A2-604C7756B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DA4D46-B868-8E89-87F5-85F7C51F0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D9B47-12DD-D744-9775-0A8BADA98EFC}" type="datetime1">
              <a:rPr lang="it-IT" smtClean="0"/>
              <a:t>08/11/2023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7BED8B-728C-88D8-1FE6-687454F9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970775-E281-E791-DC8B-86F57048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8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FFBA4E-85F0-21C3-B52C-63293531F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E174EC-F0A4-2F1C-F743-D838D2E9B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679B88-D3E2-5FB7-3800-1BAB3D66D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E427F2-7630-EB28-DBF6-93685406A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6F008-4774-5440-A390-865399917FDF}" type="datetime1">
              <a:rPr lang="it-IT" smtClean="0"/>
              <a:t>08/11/2023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EF94D4-700A-A9B2-3473-094794F7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DB96F2-03DD-A288-2089-6F3F22B2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5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A08648F-1499-6A85-5828-071994FF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0A0D88-6E39-1396-E56B-73A089B18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286EC8-A074-02C1-F9A2-2E61004EB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60F97-981D-3E49-A52A-4F6E5CAA334C}" type="datetime1">
              <a:rPr lang="it-IT" smtClean="0"/>
              <a:t>08/11/2023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53E3CF-F290-78CB-450D-CAE7563B5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169D25-BF31-1864-8B96-07416C19E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64FF2-7B7C-AC41-A04F-20F8E680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" y="748145"/>
            <a:ext cx="6766555" cy="5417705"/>
          </a:xfrm>
        </p:spPr>
        <p:txBody>
          <a:bodyPr/>
          <a:lstStyle/>
          <a:p>
            <a:r>
              <a:rPr lang="it-IT" dirty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125" y="2296187"/>
            <a:ext cx="5047561" cy="704906"/>
          </a:xfrm>
        </p:spPr>
        <p:txBody>
          <a:bodyPr/>
          <a:lstStyle/>
          <a:p>
            <a:pPr algn="ctr"/>
            <a:endParaRPr lang="en-GB" sz="2000" b="1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Sustainable Development as Fundamental Pillar of Economic Governance and Public Affairs</a:t>
            </a:r>
          </a:p>
          <a:p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</a:rPr>
              <a:t>Ravenna, 9</a:t>
            </a:r>
            <a:r>
              <a:rPr lang="en-GB" sz="2000" b="1" i="1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</a:rPr>
              <a:t> November 2023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711125" y="1088092"/>
            <a:ext cx="5689675" cy="1913001"/>
          </a:xfrm>
        </p:spPr>
        <p:txBody>
          <a:bodyPr/>
          <a:lstStyle/>
          <a:p>
            <a:pPr algn="ctr"/>
            <a:endParaRPr lang="en-GB" sz="2400" b="1" i="1" dirty="0"/>
          </a:p>
          <a:p>
            <a:r>
              <a:rPr lang="en-US" sz="2400" b="1" i="1" dirty="0"/>
              <a:t>International Cooperation on Border Carbon Adjustment Mechanisms: Time for Action for the WTO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1A926C-488A-4E3E-9C21-57CAA120E114}" type="slidenum">
              <a:rPr kumimoji="0" lang="en-GB" sz="1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New Tai Lu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New Tai Lue"/>
              <a:ea typeface="+mn-ea"/>
              <a:cs typeface="+mn-cs"/>
            </a:endParaRPr>
          </a:p>
        </p:txBody>
      </p:sp>
      <p:sp>
        <p:nvSpPr>
          <p:cNvPr id="9" name="Google Shape;252;p1">
            <a:extLst>
              <a:ext uri="{FF2B5EF4-FFF2-40B4-BE49-F238E27FC236}">
                <a16:creationId xmlns:a16="http://schemas.microsoft.com/office/drawing/2014/main" id="{124126D9-2EF5-AB5A-A525-99B49C84894C}"/>
              </a:ext>
            </a:extLst>
          </p:cNvPr>
          <p:cNvSpPr txBox="1">
            <a:spLocks/>
          </p:cNvSpPr>
          <p:nvPr/>
        </p:nvSpPr>
        <p:spPr>
          <a:xfrm>
            <a:off x="711125" y="4331108"/>
            <a:ext cx="4946649" cy="89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b="1" dirty="0"/>
              <a:t>Alessandro Monti</a:t>
            </a:r>
            <a:endParaRPr lang="da-DK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dirty="0"/>
              <a:t>Assistant Professor, University of Copenhagen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endParaRPr lang="da-DK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b="1" dirty="0"/>
              <a:t>Goran Dominioni</a:t>
            </a:r>
            <a:endParaRPr lang="da-DK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dirty="0"/>
              <a:t>Assistant Professor, Dublin City University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8356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1FA3C3-5D26-70DD-CBD8-9BAD858A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international cooperation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DD663-2225-589B-DDF7-C510097D0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impartiality of GHG calculation methodologies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compliance of WTO law and reduce risk of disputes</a:t>
            </a:r>
          </a:p>
          <a:p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transparency in design and implementation of CBAMs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 greater effectiveness of CBAMs for climate goals</a:t>
            </a:r>
          </a:p>
          <a:p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>
              <a:solidFill>
                <a:srgbClr val="222222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39D317-2317-9E2C-1470-B6BE16CE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4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1A5C7-7E13-77AB-F642-F61965638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119" y="41036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of multilateral cooperation on CBAM for the WTO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6C78CC-CABB-8E71-FC41-3741E0ECE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Helvetica" pitchFamily="2" charset="0"/>
              </a:rPr>
              <a:t>Reaffirm its </a:t>
            </a:r>
            <a:r>
              <a:rPr lang="en-US" b="1" dirty="0">
                <a:effectLst/>
                <a:latin typeface="Helvetica" pitchFamily="2" charset="0"/>
              </a:rPr>
              <a:t>central role </a:t>
            </a:r>
            <a:r>
              <a:rPr lang="en-US" dirty="0">
                <a:effectLst/>
                <a:latin typeface="Helvetica" pitchFamily="2" charset="0"/>
              </a:rPr>
              <a:t>in international trade relations</a:t>
            </a:r>
          </a:p>
          <a:p>
            <a:endParaRPr lang="en-US" dirty="0">
              <a:effectLst/>
              <a:latin typeface="Helvetica" pitchFamily="2" charset="0"/>
            </a:endParaRPr>
          </a:p>
          <a:p>
            <a:r>
              <a:rPr lang="en-US" dirty="0">
                <a:effectLst/>
                <a:latin typeface="Helvetica" pitchFamily="2" charset="0"/>
              </a:rPr>
              <a:t>Incorporate best practices on linking climate and trade considerations </a:t>
            </a:r>
            <a:r>
              <a:rPr lang="en-US" dirty="0">
                <a:latin typeface="Helvetica" pitchFamily="2" charset="0"/>
              </a:rPr>
              <a:t>from</a:t>
            </a:r>
            <a:r>
              <a:rPr lang="en-US" dirty="0">
                <a:effectLst/>
                <a:latin typeface="Helvetica" pitchFamily="2" charset="0"/>
              </a:rPr>
              <a:t> </a:t>
            </a:r>
            <a:r>
              <a:rPr lang="en-US" b="1" dirty="0">
                <a:effectLst/>
                <a:latin typeface="Helvetica" pitchFamily="2" charset="0"/>
              </a:rPr>
              <a:t>bilateral</a:t>
            </a:r>
            <a:r>
              <a:rPr lang="en-US" dirty="0">
                <a:effectLst/>
                <a:latin typeface="Helvetica" pitchFamily="2" charset="0"/>
              </a:rPr>
              <a:t> trade agreements</a:t>
            </a:r>
          </a:p>
          <a:p>
            <a:endParaRPr lang="en-US" dirty="0">
              <a:latin typeface="Helvetica" pitchFamily="2" charset="0"/>
            </a:endParaRPr>
          </a:p>
          <a:p>
            <a:r>
              <a:rPr lang="en-US" dirty="0">
                <a:latin typeface="Helvetica" pitchFamily="2" charset="0"/>
              </a:rPr>
              <a:t>Pursue its mission on both trade and environment – reduce trade distortions from uninternalized climate externalities while concretizing </a:t>
            </a:r>
            <a:r>
              <a:rPr lang="en-US" b="1" dirty="0">
                <a:latin typeface="Helvetica" pitchFamily="2" charset="0"/>
              </a:rPr>
              <a:t>mutual supportiveness</a:t>
            </a:r>
            <a:r>
              <a:rPr lang="en-US" dirty="0">
                <a:latin typeface="Helvetica" pitchFamily="2" charset="0"/>
              </a:rPr>
              <a:t> of climate and trade law</a:t>
            </a:r>
            <a:endParaRPr lang="en-US" b="1" dirty="0">
              <a:latin typeface="Helvetica" pitchFamily="2" charset="0"/>
            </a:endParaRPr>
          </a:p>
          <a:p>
            <a:pPr marL="457200" lvl="1" indent="0">
              <a:buNone/>
            </a:pPr>
            <a:endParaRPr lang="en-US" b="1" dirty="0">
              <a:effectLst/>
              <a:latin typeface="Helvetica" pitchFamily="2" charset="0"/>
            </a:endParaRPr>
          </a:p>
          <a:p>
            <a:pPr marL="457200" lvl="1" indent="0">
              <a:buNone/>
            </a:pPr>
            <a:endParaRPr lang="en-US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8FC3F7-C4C1-FC2C-232A-A93E0564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21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8"/>
          <p:cNvSpPr txBox="1">
            <a:spLocks noGrp="1"/>
          </p:cNvSpPr>
          <p:nvPr>
            <p:ph type="ctrTitle"/>
          </p:nvPr>
        </p:nvSpPr>
        <p:spPr>
          <a:xfrm>
            <a:off x="0" y="691815"/>
            <a:ext cx="5959476" cy="54740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540000" tIns="468000" rIns="360000" bIns="3384000" anchor="b" anchorCtr="0">
            <a:noAutofit/>
          </a:bodyPr>
          <a:lstStyle/>
          <a:p>
            <a:pPr marL="0" lvl="0" indent="0" algn="l" rtl="0">
              <a:lnSpc>
                <a:spcPct val="9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endParaRPr dirty="0"/>
          </a:p>
        </p:txBody>
      </p:sp>
      <p:sp>
        <p:nvSpPr>
          <p:cNvPr id="412" name="Google Shape;412;p8"/>
          <p:cNvSpPr txBox="1">
            <a:spLocks noGrp="1"/>
          </p:cNvSpPr>
          <p:nvPr>
            <p:ph type="body" idx="1"/>
          </p:nvPr>
        </p:nvSpPr>
        <p:spPr>
          <a:xfrm>
            <a:off x="506413" y="2083415"/>
            <a:ext cx="4946649" cy="134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endParaRPr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endParaRPr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endParaRPr lang="da-DK"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da-DK" sz="1800" b="1" dirty="0" err="1">
                <a:latin typeface="Times New Roman"/>
                <a:ea typeface="Times New Roman"/>
                <a:cs typeface="Times New Roman"/>
                <a:sym typeface="Times New Roman"/>
              </a:rPr>
              <a:t>Thank</a:t>
            </a:r>
            <a:r>
              <a:rPr lang="da-DK" sz="18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da-DK" sz="1800" b="1" dirty="0" err="1"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da-DK" sz="1800" b="1" dirty="0"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 b="0" dirty="0"/>
          </a:p>
        </p:txBody>
      </p:sp>
      <p:sp>
        <p:nvSpPr>
          <p:cNvPr id="2" name="Google Shape;252;p1">
            <a:extLst>
              <a:ext uri="{FF2B5EF4-FFF2-40B4-BE49-F238E27FC236}">
                <a16:creationId xmlns:a16="http://schemas.microsoft.com/office/drawing/2014/main" id="{F98D2383-6844-B962-4A11-0BAE265ACD53}"/>
              </a:ext>
            </a:extLst>
          </p:cNvPr>
          <p:cNvSpPr txBox="1">
            <a:spLocks/>
          </p:cNvSpPr>
          <p:nvPr/>
        </p:nvSpPr>
        <p:spPr>
          <a:xfrm>
            <a:off x="643573" y="4321036"/>
            <a:ext cx="4946649" cy="89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b="1" dirty="0"/>
              <a:t>Alessandro Monti</a:t>
            </a:r>
            <a:endParaRPr lang="da-DK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dirty="0"/>
              <a:t>Assistant Professor, University of Copenhagen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endParaRPr lang="da-DK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b="1" dirty="0"/>
              <a:t>Goran Dominioni</a:t>
            </a:r>
            <a:endParaRPr lang="da-DK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da-DK" sz="1400" dirty="0"/>
              <a:t>Assistant Professor, Dublin City University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73E15-BEF0-0171-0C5D-F7E08678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Embedded emissions in international trade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26658-42FE-F0A9-D2D0-037E6F74E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8960" y="1538763"/>
            <a:ext cx="5002470" cy="4790123"/>
          </a:xfrm>
        </p:spPr>
        <p:txBody>
          <a:bodyPr>
            <a:normAutofit fontScale="85000" lnSpcReduction="10000"/>
          </a:bodyPr>
          <a:lstStyle/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noProof="1">
                <a:solidFill>
                  <a:schemeClr val="tx1"/>
                </a:solidFill>
                <a:ea typeface="MS PGothic" pitchFamily="34" charset="-128"/>
              </a:rPr>
              <a:t>Around 22% of global CO2 emissions are embedded in imported goods – i.e. are debited to the exporting country</a:t>
            </a:r>
            <a:endParaRPr lang="en-GB" sz="2800" noProof="1">
              <a:solidFill>
                <a:schemeClr val="tx1"/>
              </a:solidFill>
              <a:ea typeface="MS PGothic" pitchFamily="34" charset="-128"/>
            </a:endParaRPr>
          </a:p>
          <a:p>
            <a:pPr marL="0" indent="0">
              <a:spcBef>
                <a:spcPct val="20000"/>
              </a:spcBef>
              <a:buNone/>
            </a:pPr>
            <a:endParaRPr lang="en-GB" sz="2800" noProof="1">
              <a:solidFill>
                <a:schemeClr val="tx1"/>
              </a:solidFill>
              <a:ea typeface="MS PGothic" pitchFamily="34" charset="-128"/>
            </a:endParaRP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noProof="1">
                <a:solidFill>
                  <a:schemeClr val="tx1"/>
                </a:solidFill>
                <a:ea typeface="MS PGothic" pitchFamily="34" charset="-128"/>
              </a:rPr>
              <a:t>Increase of </a:t>
            </a:r>
            <a:r>
              <a:rPr lang="en-US" sz="2800" noProof="1">
                <a:solidFill>
                  <a:schemeClr val="tx1"/>
                </a:solidFill>
                <a:ea typeface="MS PGothic" pitchFamily="34" charset="-128"/>
              </a:rPr>
              <a:t> carbon leakage as production continues to shift to countries with lower climate ambition or less-regulated countries</a:t>
            </a: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800" noProof="1">
              <a:solidFill>
                <a:schemeClr val="tx1"/>
              </a:solidFill>
              <a:ea typeface="MS PGothic" pitchFamily="34" charset="-128"/>
            </a:endParaRP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/>
              <a:t>Countries may meet their Paris Agreement targets while emissions abroad increase due to consumption of imported products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3AD984-2A53-D23D-DC2D-750C273F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348474-E357-1DBB-8708-8DCB27DC3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70" y="2285524"/>
            <a:ext cx="6469326" cy="32966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914D61B-CF2F-9867-B7E6-865613463ED4}"/>
              </a:ext>
            </a:extLst>
          </p:cNvPr>
          <p:cNvSpPr txBox="1"/>
          <p:nvPr/>
        </p:nvSpPr>
        <p:spPr>
          <a:xfrm>
            <a:off x="270570" y="58076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noProof="1">
                <a:solidFill>
                  <a:schemeClr val="tx1"/>
                </a:solidFill>
                <a:ea typeface="MS PGothic" pitchFamily="34" charset="-128"/>
              </a:rPr>
              <a:t>Source: Hasanbeigi et al., 2022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69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73E15-BEF0-0171-0C5D-F7E08678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 in the Climate and Trade regimes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26658-42FE-F0A9-D2D0-037E6F74E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04760" cy="3935095"/>
          </a:xfrm>
        </p:spPr>
        <p:txBody>
          <a:bodyPr>
            <a:normAutofit fontScale="85000" lnSpcReduction="20000"/>
          </a:bodyPr>
          <a:lstStyle/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noProof="1">
                <a:solidFill>
                  <a:schemeClr val="tx1"/>
                </a:solidFill>
                <a:ea typeface="MS PGothic" pitchFamily="34" charset="-128"/>
              </a:rPr>
              <a:t>Lack of provisions on trade in the Paris Agreement – however openness as general principle under Art 3.5 UNFCCC</a:t>
            </a: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800" noProof="1">
              <a:solidFill>
                <a:schemeClr val="tx1"/>
              </a:solidFill>
              <a:ea typeface="MS PGothic" pitchFamily="34" charset="-128"/>
            </a:endParaRP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noProof="1">
                <a:solidFill>
                  <a:schemeClr val="tx1"/>
                </a:solidFill>
                <a:ea typeface="MS PGothic" pitchFamily="34" charset="-128"/>
              </a:rPr>
              <a:t>Sustainable development as a general principle in the WTO Agreement</a:t>
            </a:r>
          </a:p>
          <a:p>
            <a:pPr marL="0" indent="0">
              <a:spcBef>
                <a:spcPct val="20000"/>
              </a:spcBef>
              <a:buNone/>
            </a:pPr>
            <a:endParaRPr lang="en-GB" sz="2800" noProof="1">
              <a:solidFill>
                <a:schemeClr val="tx1"/>
              </a:solidFill>
              <a:ea typeface="MS PGothic" pitchFamily="34" charset="-128"/>
            </a:endParaRP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noProof="1">
                <a:solidFill>
                  <a:schemeClr val="tx1"/>
                </a:solidFill>
                <a:ea typeface="MS PGothic" pitchFamily="34" charset="-128"/>
              </a:rPr>
              <a:t>Increased focus on climate change in new generation FTAs – e.g.</a:t>
            </a:r>
            <a:r>
              <a:rPr lang="en-US" dirty="0"/>
              <a:t> obligation to maintain carbon pricing systems under the EU-UK TCA (Art 392)</a:t>
            </a: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228594" indent="-228594">
              <a:spcBef>
                <a:spcPct val="20000"/>
              </a:spcBef>
            </a:pPr>
            <a:r>
              <a:rPr lang="en-US" sz="2800" dirty="0"/>
              <a:t>Yet, bilateral cooperation has its limits. Still crucial role for multilateral cooperation on climate and trade</a:t>
            </a:r>
          </a:p>
          <a:p>
            <a:pPr marL="228594" indent="-228594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3AD984-2A53-D23D-DC2D-750C273F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A puzzle with flags on it&#10;&#10;Description automatically generated">
            <a:extLst>
              <a:ext uri="{FF2B5EF4-FFF2-40B4-BE49-F238E27FC236}">
                <a16:creationId xmlns:a16="http://schemas.microsoft.com/office/drawing/2014/main" id="{AD2720FF-682C-1A46-F1EC-B26F9DB9A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7558" y="3111658"/>
            <a:ext cx="2596242" cy="13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29481-03BB-D469-2986-51B4B7E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Multilateral cooperation on climate and trade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E9705-C2F9-D4DB-A731-33467028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72800" cy="465137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WTO institutions and initiatives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Committee on Trade and Environment (CTE)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Trade and Environmental Sustainability Structured Discussions (TESS-D)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Fossil Fuel Subsidy Reform initiative (FFSR)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Trade day at COP 28</a:t>
            </a:r>
          </a:p>
          <a:p>
            <a:endParaRPr lang="en-US" dirty="0"/>
          </a:p>
          <a:p>
            <a:r>
              <a:rPr lang="en-US" b="1" dirty="0"/>
              <a:t>Other multilateral initiatives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Coalition of Trade Ministers on Climate (50+ members)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G7 Climate Club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  OECD Inclusive Forum on Carbon Mitigation Approaches (IFCMA)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effectLst/>
            </a:endParaRPr>
          </a:p>
          <a:p>
            <a:endParaRPr lang="en-US" sz="2400" dirty="0">
              <a:latin typeface="Helvetica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327CE2-D597-842B-5B9A-01FEB1ED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A circle with different symbols in it&#10;&#10;Description automatically generated">
            <a:extLst>
              <a:ext uri="{FF2B5EF4-FFF2-40B4-BE49-F238E27FC236}">
                <a16:creationId xmlns:a16="http://schemas.microsoft.com/office/drawing/2014/main" id="{499ADBFC-F5BC-D4BC-63F7-2875927DC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4925" y="3360737"/>
            <a:ext cx="288607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8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29481-03BB-D469-2986-51B4B7E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case for carbon border adjustment mechanisms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E9705-C2F9-D4DB-A731-33467028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64240" cy="465137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CBAM rationales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By charging a price on GHGs embedded in imported products, CBAMs can level the playing field between domestic and foreign producers selling in the importing country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effectLst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effectLst/>
              </a:rPr>
              <a:t>   Incentivize the uptake of more ambitious climate policies in trading partner countries to reduce compliance cost in export sectors – e.g. energy efficiency policies, subsidies for green energy technologies, etc.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effectLst/>
              </a:rPr>
              <a:t>   CBAMs can reduce leakage by more than one-third on average depending on design of the measure</a:t>
            </a:r>
          </a:p>
          <a:p>
            <a:endParaRPr lang="en-US" sz="2400" dirty="0">
              <a:latin typeface="Helvetica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327CE2-D597-842B-5B9A-01FEB1ED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6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29481-03BB-D469-2986-51B4B7E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challenges of carbon border adjustment mechanisms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E9705-C2F9-D4DB-A731-33467028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64240" cy="4651376"/>
          </a:xfrm>
        </p:spPr>
        <p:txBody>
          <a:bodyPr>
            <a:normAutofit/>
          </a:bodyPr>
          <a:lstStyle/>
          <a:p>
            <a:r>
              <a:rPr lang="en-US" b="1" dirty="0"/>
              <a:t>CBAMs: WTO law challenges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 Compliance issues with WTO law depending on design</a:t>
            </a:r>
          </a:p>
          <a:p>
            <a:pPr lvl="1"/>
            <a:r>
              <a:rPr lang="en-GB" sz="2400" dirty="0"/>
              <a:t>Internal regulation (Art III:4 GATT) or tax adjustment (Art III:2 GATT)</a:t>
            </a:r>
          </a:p>
          <a:p>
            <a:pPr lvl="1"/>
            <a:r>
              <a:rPr lang="en-GB" sz="2400" dirty="0"/>
              <a:t>Most-favoured-nation and crediting for policies abroad – Article I GATT</a:t>
            </a:r>
          </a:p>
          <a:p>
            <a:pPr lvl="1"/>
            <a:r>
              <a:rPr lang="en-GB" dirty="0"/>
              <a:t>Possibility to justify under Article XX GATT?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effectLst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effectLst/>
              </a:rPr>
              <a:t>   Unilateralism increasing risk of trade disputes and retaliation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>
              <a:latin typeface="Helvetica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327CE2-D597-842B-5B9A-01FEB1ED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2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6AC13E-7B42-44AF-1C7F-4B58754D6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7" y="135890"/>
            <a:ext cx="11119758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Design of carbon border adjustment mechanisms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216B8A36-7E1C-0FDB-AE1C-D966C98AA7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836966"/>
              </p:ext>
            </p:extLst>
          </p:nvPr>
        </p:nvGraphicFramePr>
        <p:xfrm>
          <a:off x="435428" y="1156372"/>
          <a:ext cx="10918371" cy="5260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433">
                  <a:extLst>
                    <a:ext uri="{9D8B030D-6E8A-4147-A177-3AD203B41FA5}">
                      <a16:colId xmlns:a16="http://schemas.microsoft.com/office/drawing/2014/main" val="177587451"/>
                    </a:ext>
                  </a:extLst>
                </a:gridCol>
                <a:gridCol w="3123344">
                  <a:extLst>
                    <a:ext uri="{9D8B030D-6E8A-4147-A177-3AD203B41FA5}">
                      <a16:colId xmlns:a16="http://schemas.microsoft.com/office/drawing/2014/main" val="2457345252"/>
                    </a:ext>
                  </a:extLst>
                </a:gridCol>
                <a:gridCol w="5349594">
                  <a:extLst>
                    <a:ext uri="{9D8B030D-6E8A-4147-A177-3AD203B41FA5}">
                      <a16:colId xmlns:a16="http://schemas.microsoft.com/office/drawing/2014/main" val="1853357943"/>
                    </a:ext>
                  </a:extLst>
                </a:gridCol>
              </a:tblGrid>
              <a:tr h="456033">
                <a:tc>
                  <a:txBody>
                    <a:bodyPr/>
                    <a:lstStyle/>
                    <a:p>
                      <a:r>
                        <a:rPr lang="en-US" sz="2400" dirty="0"/>
                        <a:t>Design 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Suggestion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Rationale(s)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768067"/>
                  </a:ext>
                </a:extLst>
              </a:tr>
              <a:tr h="685925">
                <a:tc>
                  <a:txBody>
                    <a:bodyPr/>
                    <a:lstStyle/>
                    <a:p>
                      <a:r>
                        <a:rPr lang="en-US" sz="2000" b="1" dirty="0"/>
                        <a:t>Sectoral coverage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Trade-</a:t>
                      </a:r>
                      <a:r>
                        <a:rPr lang="it-IT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exposed</a:t>
                      </a:r>
                      <a:r>
                        <a:rPr lang="it-IT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carbon-intensive products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Focus on high carbon leakage risk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978711"/>
                  </a:ext>
                </a:extLst>
              </a:tr>
              <a:tr h="787124">
                <a:tc>
                  <a:txBody>
                    <a:bodyPr/>
                    <a:lstStyle/>
                    <a:p>
                      <a:r>
                        <a:rPr lang="en-US" sz="2000" b="1" dirty="0"/>
                        <a:t>Emission coverage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Direct emissions – perhaps also GHGs from energy use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Reduces admin costs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047553"/>
                  </a:ext>
                </a:extLst>
              </a:tr>
              <a:tr h="984153">
                <a:tc>
                  <a:txBody>
                    <a:bodyPr/>
                    <a:lstStyle/>
                    <a:p>
                      <a:r>
                        <a:rPr lang="en-US" sz="2000" b="1" dirty="0"/>
                        <a:t>Benchmark emissions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Firm-level benchmark per type of product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Maintains incentives to decarbonize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Avoids resource shifting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264043"/>
                  </a:ext>
                </a:extLst>
              </a:tr>
              <a:tr h="1020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CBDRRC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Using carbon revenues, not exemptions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Avoids trade distortions and slower uptake of greener technologies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Helps compliance with WTO law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859641"/>
                  </a:ext>
                </a:extLst>
              </a:tr>
              <a:tr h="1124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Policies adjusted and credited</a:t>
                      </a:r>
                    </a:p>
                    <a:p>
                      <a:endParaRPr lang="en-US" sz="20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Carbon taxes, emission allowance trading schemes and some implicit carbon prices (expansive list)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Potentially greater environmental effectiveness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Compliance with WTO law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172425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762600-0078-1834-5903-72FC1F535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5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29481-03BB-D469-2986-51B4B7E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CBAM and US Foreign Pollution Fee Act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E9705-C2F9-D4DB-A731-33467028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64240" cy="4651376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EU CBAM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   Crediting only for explicit carbon pricing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   Lack of specific provisions on use of revenues – lack of indications that it will support climate mitigation and adaptation in developing countries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>
              <a:effectLst/>
            </a:endParaRPr>
          </a:p>
          <a:p>
            <a:r>
              <a:rPr lang="en-US" sz="2400" b="1" dirty="0"/>
              <a:t>U.S. Foreign Pollution Fee Act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</a:rPr>
              <a:t>   Bill proposed in the U.S. Congress in November 2023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Helvetica" pitchFamily="2" charset="0"/>
              </a:rPr>
              <a:t>   </a:t>
            </a:r>
            <a:r>
              <a:rPr lang="en-US" sz="2400" dirty="0"/>
              <a:t>Charges based on exporting countries GHG average for each covered product – unless Facility Specific Agreement with Congress approval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   Possibility to negotiate International Partnership Agreements with third countries to exclude charges if foreign products have GHG emissions &lt;50% greater than US average and partner also eliminates charges on those goods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327CE2-D597-842B-5B9A-01FEB1ED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 descr="A blue flag with yellow stars in the center&#10;&#10;Description automatically generated">
            <a:extLst>
              <a:ext uri="{FF2B5EF4-FFF2-40B4-BE49-F238E27FC236}">
                <a16:creationId xmlns:a16="http://schemas.microsoft.com/office/drawing/2014/main" id="{9CCACC34-6561-2521-D63B-41147E4A4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5434" y="1351737"/>
            <a:ext cx="1616729" cy="1077819"/>
          </a:xfrm>
          <a:prstGeom prst="rect">
            <a:avLst/>
          </a:prstGeom>
        </p:spPr>
      </p:pic>
      <p:pic>
        <p:nvPicPr>
          <p:cNvPr id="8" name="Picture 7" descr="A flag with stars and stripes&#10;&#10;Description automatically generated">
            <a:extLst>
              <a:ext uri="{FF2B5EF4-FFF2-40B4-BE49-F238E27FC236}">
                <a16:creationId xmlns:a16="http://schemas.microsoft.com/office/drawing/2014/main" id="{1D0DF984-2F6B-AC51-9DF0-FF50673CE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5434" y="3429000"/>
            <a:ext cx="1616730" cy="85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05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1FA3C3-5D26-70DD-CBD8-9BAD858A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 with other multilateral institutions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DD663-2225-589B-DDF7-C510097D0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OECD, IMF, World Bank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— help with estimating carbon pricing equivalent of various GHG policies – e.g. technical work under IFCMA to set methodologies for calculating sector- and product-level carbon intensity metrics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— </a:t>
            </a: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help set up a certification standard for GHG emissions embedded in producing the goods under the BCA mechanism</a:t>
            </a:r>
          </a:p>
          <a:p>
            <a:endParaRPr lang="en-US" sz="24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UNCTAD </a:t>
            </a: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provide a third-party assessment of the economic impacts of border carbon adjustment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</a:p>
          <a:p>
            <a:pPr marL="0" indent="0">
              <a:buNone/>
            </a:pPr>
            <a:endParaRPr lang="it-IT" dirty="0">
              <a:solidFill>
                <a:srgbClr val="222222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39D317-2317-9E2C-1470-B6BE16CE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4FF2-7B7C-AC41-A04F-20F8E6802F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9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3927f91-cda1-4696-af89-8c9f1ceffa91}" enabled="0" method="" siteId="{a3927f91-cda1-4696-af89-8c9f1ceffa9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860</Words>
  <Application>Microsoft Office PowerPoint</Application>
  <PresentationFormat>Widescreen</PresentationFormat>
  <Paragraphs>146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Google Sans</vt:lpstr>
      <vt:lpstr>Helvetica</vt:lpstr>
      <vt:lpstr>Microsoft New Tai Lue</vt:lpstr>
      <vt:lpstr>Times New Roman</vt:lpstr>
      <vt:lpstr>Tema di Office</vt:lpstr>
      <vt:lpstr> </vt:lpstr>
      <vt:lpstr>Embedded emissions in international trade</vt:lpstr>
      <vt:lpstr>Cooperation in the Climate and Trade regimes</vt:lpstr>
      <vt:lpstr>Multilateral cooperation on climate and trade</vt:lpstr>
      <vt:lpstr>The case for carbon border adjustment mechanisms</vt:lpstr>
      <vt:lpstr>The challenges of carbon border adjustment mechanisms</vt:lpstr>
      <vt:lpstr>Design of carbon border adjustment mechanisms</vt:lpstr>
      <vt:lpstr>EU CBAM and US Foreign Pollution Fee Act</vt:lpstr>
      <vt:lpstr>Cooperation with other multilateral institutions</vt:lpstr>
      <vt:lpstr>Benefits of international cooperation</vt:lpstr>
      <vt:lpstr>Benefit of multilateral cooperation on CBAM for the WTO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Internalizing Climate Externalities from Internationally Traded Goods: Challenges and Way Forward for Border Carbon Adjustment Mechanisms</dc:title>
  <dc:creator>Goran Dominioni</dc:creator>
  <cp:lastModifiedBy>Alessandro Monti</cp:lastModifiedBy>
  <cp:revision>27</cp:revision>
  <dcterms:created xsi:type="dcterms:W3CDTF">2022-09-19T12:57:12Z</dcterms:created>
  <dcterms:modified xsi:type="dcterms:W3CDTF">2023-11-09T09:43:52Z</dcterms:modified>
</cp:coreProperties>
</file>